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EBF0"/>
    <a:srgbClr val="FFF911"/>
    <a:srgbClr val="1563FF"/>
    <a:srgbClr val="1199FF"/>
    <a:srgbClr val="A7F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5" d="100"/>
          <a:sy n="85" d="100"/>
        </p:scale>
        <p:origin x="49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8AFD30-32F9-484D-81EA-CEFEB4D76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E780A5E-472B-4EC6-9112-B7EABF042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44600A2-0F3E-42D6-9E03-E8F6C8313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449BBF-DCCD-43A9-B661-024CA43CA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ECAE46D-2DF1-453B-8DB1-98D6EF613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3992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4F396F-BD80-4ACD-AA5C-906BE4708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AA317D-2424-49CD-BD5D-BADDAD3133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773FED-2038-4A81-8CCC-66C8586F2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186E961-0892-42CD-8C64-BC51DD850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19AAF2-9609-4D9F-9475-D83F69D86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2642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6AA7682-8C84-431E-B5D9-F932472241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683E8B-35DE-4B82-B911-95BE6E1C6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4620772-BF03-438B-BA29-D6CF7E6DF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185D0C-6146-4A8C-9CA4-5D2F83EB3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BDAFAF-C3B3-4EFB-B604-7A7FE8CA2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8262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BDB8DF-CCBD-4FB1-A471-7523B10AE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9B6092F-1D61-4F0A-9894-CCC11A912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425281F-67E9-4A57-AC8E-AF04AF50A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591DE2D-E1BA-49C6-8182-629ED78C8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B29237-BDB0-45BC-8C56-95083C8E0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764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FCEE47-40F1-4859-82E1-AE839A686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12336CA-6264-4CAB-803F-F88142B97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524540-0A40-4960-8E04-6EA549979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B4E1106-CB3F-4C07-BCF1-D494F05C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C79D52-C4FA-462D-B39C-482063845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4426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FEE0D1-1BD3-4A85-B0BC-66D1BCE8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131D5A-EB9E-453B-9A48-4EB622D562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D2D414B-59C7-4235-8333-427C7CCC8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E0351A-FBC2-4807-99EA-687E320D7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7D67D19-7C25-4663-9482-35EF1C054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A57D3E9-CF23-42D5-A835-CEF0E9969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1903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593ED2-4F2D-473A-B903-4CCDB50A2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2F0D6F-F6DA-438F-91FF-D8AD3B24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65EFB1-4CB6-4620-9BE4-4D4F83450E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B52F006-3835-424B-B388-857EFE3BAE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B54C046-1657-4674-A8E5-775EB76114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C9C86F0-60AA-4A21-97FD-CF560778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D05694A-7320-4881-95DD-5BCB0FB86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F3E57AA-7771-451C-A1CA-360E7807C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9080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617866-B4C9-44C2-AE22-AC9A6C7F3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9AC1573-94E1-4EE8-B5A2-0B0843CE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C469699-4BFA-4D4A-B652-19B91DB0B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F3A27BB-28F8-4264-8E9E-EF6FFA4AB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6037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3B7DA96-7D7F-4EDD-8ED0-04D88746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714027C-B9B4-4831-BD7A-99A6B7EF4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FE5EBB9-1F0C-4A78-B453-726E8502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231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1362C6-AC81-47F8-BCCB-ED8637472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9C1B3E-ED10-45AC-A735-99CD22F76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B800F2F-8BF7-449B-9C7C-0D5093399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C53775A-5707-49F6-ADCD-E13A9924C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AD9600-7595-4BAC-BA51-4C4C83562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30C3A10-A6DF-409C-A27A-9C6249AED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399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8ADE67-14DB-4077-90F7-2C1DEB181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972299B-2B70-4755-9C99-9A12F78F4A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A1E9454-85F6-4C5A-95CF-69B83A54D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B476EB-EFE2-4504-991B-8178AD2B1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D16ED45-A8D3-4DE6-8872-C4FE011FF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AD74367-CF45-4693-9662-68AA0A17B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711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D2030D7-73C4-4DB7-9EE5-108C4C37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1FE1432-E69D-4995-A3FD-1D013B86B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978B241-1CB6-4E08-8820-D1E228B370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832BD-2D32-403B-8193-64E78BF51B32}" type="datetimeFigureOut">
              <a:rPr kumimoji="1" lang="ja-JP" altLang="en-US" smtClean="0"/>
              <a:t>2024/1/11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0E46C4-E7E7-4101-82CF-3B9D074CED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7401F0-562A-43A0-9747-54192973C2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A0B84-EA96-408E-B324-80242B0C71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0537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95E780-F712-468F-BC37-D671107C1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340162"/>
            <a:ext cx="12192000" cy="1307452"/>
          </a:xfrm>
        </p:spPr>
        <p:txBody>
          <a:bodyPr>
            <a:normAutofit/>
          </a:bodyPr>
          <a:lstStyle/>
          <a:p>
            <a:r>
              <a:rPr lang="ja-JP" altLang="en-US" sz="5400" dirty="0">
                <a:latin typeface="TA-F1ブロックライン" panose="02000600000000000000" pitchFamily="50" charset="-128"/>
                <a:ea typeface="TA-F1ブロックライン" panose="02000600000000000000" pitchFamily="50" charset="-128"/>
              </a:rPr>
              <a:t>ワンシート企画書</a:t>
            </a:r>
            <a:r>
              <a:rPr lang="ja-JP" altLang="en-US" sz="5400" dirty="0">
                <a:latin typeface="HGSｺﾞｼｯｸE" panose="020B0900000000000000" pitchFamily="50" charset="-128"/>
                <a:ea typeface="HGSｺﾞｼｯｸE" panose="020B0900000000000000" pitchFamily="50" charset="-128"/>
              </a:rPr>
              <a:t>：</a:t>
            </a:r>
            <a:r>
              <a:rPr lang="en-US" altLang="ja-JP" sz="6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Destroy</a:t>
            </a:r>
            <a:r>
              <a:rPr lang="en-US" altLang="ja-JP" sz="5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[</a:t>
            </a:r>
            <a:r>
              <a:rPr lang="ja-JP" altLang="en-US" sz="5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仮名</a:t>
            </a:r>
            <a:r>
              <a:rPr lang="en-US" altLang="ja-JP" sz="5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]</a:t>
            </a:r>
            <a:endParaRPr kumimoji="1" lang="ja-JP" altLang="en-US" sz="54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9C3C1EC8-40E7-4CF4-BF4F-60AAB76042D4}"/>
              </a:ext>
            </a:extLst>
          </p:cNvPr>
          <p:cNvSpPr txBox="1">
            <a:spLocks/>
          </p:cNvSpPr>
          <p:nvPr/>
        </p:nvSpPr>
        <p:spPr>
          <a:xfrm>
            <a:off x="0" y="898360"/>
            <a:ext cx="12192000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300" dirty="0">
                <a:latin typeface="TA-F1ブロックライン" panose="02000600000000000000" pitchFamily="50" charset="-128"/>
                <a:ea typeface="TA-F1ブロックライン" panose="02000600000000000000" pitchFamily="50" charset="-128"/>
              </a:rPr>
              <a:t>コンセプト</a:t>
            </a:r>
            <a:r>
              <a:rPr lang="ja-JP" altLang="en-US" sz="3200" dirty="0">
                <a:latin typeface="HGSｺﾞｼｯｸE" panose="020B0900000000000000" pitchFamily="50" charset="-128"/>
                <a:ea typeface="HGSｺﾞｼｯｸE" panose="020B0900000000000000" pitchFamily="50" charset="-128"/>
              </a:rPr>
              <a:t>：</a:t>
            </a:r>
            <a:r>
              <a:rPr lang="ja-JP" altLang="en-US" sz="3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自分が</a:t>
            </a:r>
            <a:r>
              <a:rPr lang="ja-JP" altLang="en-US" sz="3600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うまい</a:t>
            </a:r>
            <a:r>
              <a:rPr lang="ja-JP" altLang="en-US" sz="3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と錯覚させ、全員が</a:t>
            </a:r>
            <a:r>
              <a:rPr lang="ja-JP" altLang="en-US" sz="3600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爽快感</a:t>
            </a:r>
            <a:r>
              <a:rPr lang="ja-JP" altLang="en-US" sz="3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を感じられる</a:t>
            </a:r>
            <a:endParaRPr lang="ja-JP" altLang="en-US" sz="32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5063C29-986D-47C2-BCFB-4D55E99E7F6B}"/>
              </a:ext>
            </a:extLst>
          </p:cNvPr>
          <p:cNvSpPr/>
          <p:nvPr/>
        </p:nvSpPr>
        <p:spPr>
          <a:xfrm>
            <a:off x="260684" y="970547"/>
            <a:ext cx="11670632" cy="5614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D8E2220-A436-4EE7-B560-CC514F33A83F}"/>
              </a:ext>
            </a:extLst>
          </p:cNvPr>
          <p:cNvSpPr/>
          <p:nvPr/>
        </p:nvSpPr>
        <p:spPr>
          <a:xfrm>
            <a:off x="260684" y="1560847"/>
            <a:ext cx="11670632" cy="5614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5" name="グループ化 34">
            <a:extLst>
              <a:ext uri="{FF2B5EF4-FFF2-40B4-BE49-F238E27FC236}">
                <a16:creationId xmlns:a16="http://schemas.microsoft.com/office/drawing/2014/main" id="{E4046CD4-C614-4D1B-A2E8-195863B43088}"/>
              </a:ext>
            </a:extLst>
          </p:cNvPr>
          <p:cNvGrpSpPr/>
          <p:nvPr/>
        </p:nvGrpSpPr>
        <p:grpSpPr>
          <a:xfrm>
            <a:off x="4227161" y="3528800"/>
            <a:ext cx="920496" cy="848868"/>
            <a:chOff x="10896030" y="5876790"/>
            <a:chExt cx="920496" cy="848868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8AFCADE-BE0B-4E02-B6C8-267D0982AA00}"/>
                </a:ext>
              </a:extLst>
            </p:cNvPr>
            <p:cNvSpPr/>
            <p:nvPr/>
          </p:nvSpPr>
          <p:spPr>
            <a:xfrm>
              <a:off x="10896030" y="6551922"/>
              <a:ext cx="920496" cy="17373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1FCDCC01-5B91-4E23-9BA1-53514C8CB57C}"/>
                </a:ext>
              </a:extLst>
            </p:cNvPr>
            <p:cNvSpPr/>
            <p:nvPr/>
          </p:nvSpPr>
          <p:spPr>
            <a:xfrm>
              <a:off x="11100784" y="5876790"/>
              <a:ext cx="510989" cy="762000"/>
            </a:xfrm>
            <a:prstGeom prst="rect">
              <a:avLst/>
            </a:prstGeom>
            <a:solidFill>
              <a:srgbClr val="7030A0"/>
            </a:solidFill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B6A241AB-0BD4-446D-BBC6-62422E17A6B8}"/>
              </a:ext>
            </a:extLst>
          </p:cNvPr>
          <p:cNvSpPr/>
          <p:nvPr/>
        </p:nvSpPr>
        <p:spPr>
          <a:xfrm>
            <a:off x="199845" y="1860088"/>
            <a:ext cx="3762676" cy="1033552"/>
          </a:xfrm>
          <a:prstGeom prst="rect">
            <a:avLst/>
          </a:prstGeom>
          <a:solidFill>
            <a:srgbClr val="1199FF">
              <a:alpha val="4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操作</a:t>
            </a:r>
            <a:r>
              <a:rPr kumimoji="1"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はこれだけ！</a:t>
            </a:r>
            <a:endParaRPr kumimoji="1" lang="en-US" altLang="ja-JP" sz="28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2800" b="1" dirty="0"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ジャンプ</a:t>
            </a:r>
            <a:r>
              <a:rPr lang="en-US" altLang="ja-JP" sz="2800" b="1" dirty="0"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(A)</a:t>
            </a:r>
            <a:r>
              <a:rPr lang="ja-JP" altLang="en-US" sz="2800" b="1" dirty="0"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</a:t>
            </a:r>
            <a:r>
              <a:rPr lang="ja-JP" altLang="en-US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剣攻撃</a:t>
            </a:r>
            <a:r>
              <a:rPr lang="en-US" altLang="ja-JP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(B)</a:t>
            </a:r>
            <a:endParaRPr kumimoji="1" lang="ja-JP" altLang="en-US" sz="2800" b="1" dirty="0">
              <a:solidFill>
                <a:srgbClr val="FF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18" name="矢印: 右 17">
            <a:extLst>
              <a:ext uri="{FF2B5EF4-FFF2-40B4-BE49-F238E27FC236}">
                <a16:creationId xmlns:a16="http://schemas.microsoft.com/office/drawing/2014/main" id="{247CEC0C-AFA0-48DF-AD2E-C20EA61467F5}"/>
              </a:ext>
            </a:extLst>
          </p:cNvPr>
          <p:cNvSpPr/>
          <p:nvPr/>
        </p:nvSpPr>
        <p:spPr>
          <a:xfrm>
            <a:off x="3964386" y="1781253"/>
            <a:ext cx="2570885" cy="1206063"/>
          </a:xfrm>
          <a:prstGeom prst="rightArrow">
            <a:avLst/>
          </a:prstGeom>
          <a:solidFill>
            <a:srgbClr val="A7F51B">
              <a:alpha val="4745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条件に応じて</a:t>
            </a:r>
            <a:endParaRPr lang="en-US" altLang="ja-JP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動作が変わる</a:t>
            </a:r>
            <a:endParaRPr kumimoji="1" lang="ja-JP" altLang="en-US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CBDA0803-4B19-479D-BEEF-F8FFBA7BA133}"/>
              </a:ext>
            </a:extLst>
          </p:cNvPr>
          <p:cNvGrpSpPr/>
          <p:nvPr/>
        </p:nvGrpSpPr>
        <p:grpSpPr>
          <a:xfrm>
            <a:off x="6585356" y="1727989"/>
            <a:ext cx="5436312" cy="3640884"/>
            <a:chOff x="6585356" y="1727989"/>
            <a:chExt cx="5436312" cy="3640884"/>
          </a:xfrm>
        </p:grpSpPr>
        <p:sp>
          <p:nvSpPr>
            <p:cNvPr id="33" name="四角形: 角を丸くする 32">
              <a:extLst>
                <a:ext uri="{FF2B5EF4-FFF2-40B4-BE49-F238E27FC236}">
                  <a16:creationId xmlns:a16="http://schemas.microsoft.com/office/drawing/2014/main" id="{EFA30C59-15E7-4BD8-A24B-12F7D22E41ED}"/>
                </a:ext>
              </a:extLst>
            </p:cNvPr>
            <p:cNvSpPr/>
            <p:nvPr/>
          </p:nvSpPr>
          <p:spPr>
            <a:xfrm>
              <a:off x="6585356" y="1727989"/>
              <a:ext cx="5436312" cy="3640884"/>
            </a:xfrm>
            <a:prstGeom prst="roundRect">
              <a:avLst/>
            </a:prstGeom>
            <a:noFill/>
            <a:ln w="38100">
              <a:solidFill>
                <a:srgbClr val="119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522E226E-DEDE-496D-8237-2CED286CB4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51" t="10588" r="6466" b="6536"/>
            <a:stretch/>
          </p:blipFill>
          <p:spPr>
            <a:xfrm>
              <a:off x="10366550" y="2750639"/>
              <a:ext cx="1460721" cy="1936631"/>
            </a:xfrm>
            <a:prstGeom prst="rect">
              <a:avLst/>
            </a:prstGeom>
            <a:ln w="38100" cap="sq">
              <a:solidFill>
                <a:srgbClr val="00B05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24" name="図 23">
              <a:extLst>
                <a:ext uri="{FF2B5EF4-FFF2-40B4-BE49-F238E27FC236}">
                  <a16:creationId xmlns:a16="http://schemas.microsoft.com/office/drawing/2014/main" id="{3FCFC74C-0529-44CB-ACE5-FBDB0EC5C1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85" t="32563" r="19813" b="28049"/>
            <a:stretch/>
          </p:blipFill>
          <p:spPr>
            <a:xfrm>
              <a:off x="8393037" y="1910355"/>
              <a:ext cx="2214653" cy="1212436"/>
            </a:xfrm>
            <a:prstGeom prst="rect">
              <a:avLst/>
            </a:prstGeom>
            <a:ln w="38100" cap="sq">
              <a:solidFill>
                <a:srgbClr val="FF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22" name="図 21">
              <a:extLst>
                <a:ext uri="{FF2B5EF4-FFF2-40B4-BE49-F238E27FC236}">
                  <a16:creationId xmlns:a16="http://schemas.microsoft.com/office/drawing/2014/main" id="{33831DCE-0B9E-4058-A83F-1C9349BF14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71" t="16558" r="1189" b="12440"/>
            <a:stretch/>
          </p:blipFill>
          <p:spPr>
            <a:xfrm>
              <a:off x="6799358" y="2440410"/>
              <a:ext cx="2019543" cy="1569848"/>
            </a:xfrm>
            <a:prstGeom prst="rect">
              <a:avLst/>
            </a:prstGeom>
            <a:ln w="38100" cap="sq">
              <a:solidFill>
                <a:srgbClr val="FF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27925B1C-1338-4667-AB32-A1BD12239D58}"/>
                </a:ext>
              </a:extLst>
            </p:cNvPr>
            <p:cNvSpPr txBox="1"/>
            <p:nvPr/>
          </p:nvSpPr>
          <p:spPr>
            <a:xfrm>
              <a:off x="6728464" y="2382784"/>
              <a:ext cx="10488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>
                  <a:ln>
                    <a:solidFill>
                      <a:sysClr val="windowText" lastClr="000000"/>
                    </a:solidFill>
                  </a:ln>
                  <a:solidFill>
                    <a:srgbClr val="FF000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B</a:t>
              </a:r>
              <a:r>
                <a:rPr kumimoji="1" lang="ja-JP" altLang="en-US" dirty="0">
                  <a:ln>
                    <a:solidFill>
                      <a:sysClr val="windowText" lastClr="000000"/>
                    </a:solidFill>
                  </a:ln>
                  <a:solidFill>
                    <a:srgbClr val="FF000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長押し</a:t>
              </a:r>
              <a:endParaRPr kumimoji="1" lang="en-US" altLang="ja-JP" dirty="0">
                <a:ln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  <a:p>
              <a:r>
                <a:rPr kumimoji="1" lang="ja-JP" altLang="en-US" dirty="0">
                  <a:ln>
                    <a:solidFill>
                      <a:sysClr val="windowText" lastClr="000000"/>
                    </a:solidFill>
                  </a:ln>
                  <a:solidFill>
                    <a:srgbClr val="FF000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回転切り</a:t>
              </a:r>
            </a:p>
          </p:txBody>
        </p: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107E2C27-8789-40F8-B2EA-BEBA04970CFD}"/>
                </a:ext>
              </a:extLst>
            </p:cNvPr>
            <p:cNvSpPr txBox="1"/>
            <p:nvPr/>
          </p:nvSpPr>
          <p:spPr>
            <a:xfrm>
              <a:off x="9621795" y="2504585"/>
              <a:ext cx="10488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>
                  <a:ln>
                    <a:solidFill>
                      <a:sysClr val="windowText" lastClr="000000"/>
                    </a:solidFill>
                  </a:ln>
                  <a:solidFill>
                    <a:srgbClr val="FF000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B</a:t>
              </a:r>
              <a:r>
                <a:rPr kumimoji="1" lang="ja-JP" altLang="en-US" dirty="0">
                  <a:ln>
                    <a:solidFill>
                      <a:sysClr val="windowText" lastClr="000000"/>
                    </a:solidFill>
                  </a:ln>
                  <a:solidFill>
                    <a:srgbClr val="FF000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連打</a:t>
              </a:r>
              <a:endParaRPr kumimoji="1" lang="en-US" altLang="ja-JP" dirty="0">
                <a:ln>
                  <a:solidFill>
                    <a:sysClr val="windowText" lastClr="000000"/>
                  </a:solidFill>
                </a:ln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  <a:p>
              <a:r>
                <a:rPr kumimoji="1" lang="ja-JP" altLang="en-US" dirty="0">
                  <a:ln>
                    <a:solidFill>
                      <a:sysClr val="windowText" lastClr="000000"/>
                    </a:solidFill>
                  </a:ln>
                  <a:solidFill>
                    <a:srgbClr val="FF000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連続切り</a:t>
              </a:r>
            </a:p>
          </p:txBody>
        </p:sp>
        <p:pic>
          <p:nvPicPr>
            <p:cNvPr id="28" name="図 27">
              <a:extLst>
                <a:ext uri="{FF2B5EF4-FFF2-40B4-BE49-F238E27FC236}">
                  <a16:creationId xmlns:a16="http://schemas.microsoft.com/office/drawing/2014/main" id="{8E717AB9-6270-4889-A3CC-9F81619FE2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294" t="11066" r="53928" b="58722"/>
            <a:stretch/>
          </p:blipFill>
          <p:spPr>
            <a:xfrm>
              <a:off x="8935498" y="3234298"/>
              <a:ext cx="1308848" cy="1936631"/>
            </a:xfrm>
            <a:prstGeom prst="rect">
              <a:avLst/>
            </a:prstGeom>
            <a:ln w="38100" cap="sq">
              <a:solidFill>
                <a:srgbClr val="00B05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04D1B27F-4ED0-495B-9E2D-C68DE94BEA68}"/>
                </a:ext>
              </a:extLst>
            </p:cNvPr>
            <p:cNvSpPr txBox="1"/>
            <p:nvPr/>
          </p:nvSpPr>
          <p:spPr>
            <a:xfrm>
              <a:off x="8883638" y="3886842"/>
              <a:ext cx="14942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dirty="0">
                  <a:ln>
                    <a:solidFill>
                      <a:sysClr val="windowText" lastClr="000000"/>
                    </a:solidFill>
                  </a:ln>
                  <a:solidFill>
                    <a:srgbClr val="00B05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ジャンプ落下</a:t>
              </a:r>
              <a:endParaRPr kumimoji="1" lang="en-US" altLang="ja-JP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  <a:p>
              <a:r>
                <a:rPr lang="ja-JP" altLang="en-US" dirty="0">
                  <a:ln>
                    <a:solidFill>
                      <a:sysClr val="windowText" lastClr="000000"/>
                    </a:solidFill>
                  </a:ln>
                  <a:solidFill>
                    <a:srgbClr val="00B05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踏みつけ</a:t>
              </a:r>
              <a:endParaRPr kumimoji="1" lang="ja-JP" altLang="en-US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3C22770F-E74F-4DB8-8A41-903E5A710FCE}"/>
                </a:ext>
              </a:extLst>
            </p:cNvPr>
            <p:cNvSpPr txBox="1"/>
            <p:nvPr/>
          </p:nvSpPr>
          <p:spPr>
            <a:xfrm>
              <a:off x="10322717" y="4045673"/>
              <a:ext cx="14942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dirty="0">
                  <a:ln>
                    <a:solidFill>
                      <a:sysClr val="windowText" lastClr="000000"/>
                    </a:solidFill>
                  </a:ln>
                  <a:solidFill>
                    <a:srgbClr val="00B05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ジャンプ落下</a:t>
              </a:r>
              <a:endParaRPr kumimoji="1" lang="en-US" altLang="ja-JP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  <a:p>
              <a:r>
                <a:rPr lang="ja-JP" altLang="en-US" dirty="0">
                  <a:ln>
                    <a:solidFill>
                      <a:sysClr val="windowText" lastClr="000000"/>
                    </a:solidFill>
                  </a:ln>
                  <a:solidFill>
                    <a:srgbClr val="00B05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踏みつけ</a:t>
              </a:r>
              <a:endParaRPr kumimoji="1" lang="ja-JP" altLang="en-US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635F798B-ECBB-4B45-8B0C-6564FF26ACB9}"/>
              </a:ext>
            </a:extLst>
          </p:cNvPr>
          <p:cNvGrpSpPr/>
          <p:nvPr/>
        </p:nvGrpSpPr>
        <p:grpSpPr>
          <a:xfrm>
            <a:off x="4820364" y="4125673"/>
            <a:ext cx="920496" cy="848868"/>
            <a:chOff x="10896030" y="5876790"/>
            <a:chExt cx="920496" cy="848868"/>
          </a:xfrm>
        </p:grpSpPr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5EEA242F-3E5E-4FB8-BDFA-9AA3BCCD9F92}"/>
                </a:ext>
              </a:extLst>
            </p:cNvPr>
            <p:cNvSpPr/>
            <p:nvPr/>
          </p:nvSpPr>
          <p:spPr>
            <a:xfrm>
              <a:off x="10896030" y="6551922"/>
              <a:ext cx="920496" cy="17373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10191DA5-F42B-40C1-8394-053E9D032140}"/>
                </a:ext>
              </a:extLst>
            </p:cNvPr>
            <p:cNvSpPr/>
            <p:nvPr/>
          </p:nvSpPr>
          <p:spPr>
            <a:xfrm>
              <a:off x="11100784" y="5876790"/>
              <a:ext cx="510989" cy="762000"/>
            </a:xfrm>
            <a:prstGeom prst="rect">
              <a:avLst/>
            </a:prstGeom>
            <a:solidFill>
              <a:srgbClr val="7030A0"/>
            </a:solidFill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97251205-685A-430E-A499-55579E5EC03D}"/>
              </a:ext>
            </a:extLst>
          </p:cNvPr>
          <p:cNvGrpSpPr/>
          <p:nvPr/>
        </p:nvGrpSpPr>
        <p:grpSpPr>
          <a:xfrm>
            <a:off x="3198104" y="3653778"/>
            <a:ext cx="956256" cy="760714"/>
            <a:chOff x="2820935" y="3513314"/>
            <a:chExt cx="1325995" cy="1054846"/>
          </a:xfrm>
        </p:grpSpPr>
        <p:sp>
          <p:nvSpPr>
            <p:cNvPr id="40" name="二等辺三角形 39">
              <a:extLst>
                <a:ext uri="{FF2B5EF4-FFF2-40B4-BE49-F238E27FC236}">
                  <a16:creationId xmlns:a16="http://schemas.microsoft.com/office/drawing/2014/main" id="{CE747FF0-F214-4313-BB43-6F9907B98748}"/>
                </a:ext>
              </a:extLst>
            </p:cNvPr>
            <p:cNvSpPr/>
            <p:nvPr/>
          </p:nvSpPr>
          <p:spPr>
            <a:xfrm rot="2519766">
              <a:off x="3638028" y="3513314"/>
              <a:ext cx="197103" cy="515901"/>
            </a:xfrm>
            <a:prstGeom prst="triangle">
              <a:avLst/>
            </a:prstGeom>
            <a:solidFill>
              <a:srgbClr val="1563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二等辺三角形 40">
              <a:extLst>
                <a:ext uri="{FF2B5EF4-FFF2-40B4-BE49-F238E27FC236}">
                  <a16:creationId xmlns:a16="http://schemas.microsoft.com/office/drawing/2014/main" id="{4D60CA17-9340-4EAB-AC01-35EE89590B2B}"/>
                </a:ext>
              </a:extLst>
            </p:cNvPr>
            <p:cNvSpPr/>
            <p:nvPr/>
          </p:nvSpPr>
          <p:spPr>
            <a:xfrm rot="4011416">
              <a:off x="3790428" y="3665714"/>
              <a:ext cx="197103" cy="515901"/>
            </a:xfrm>
            <a:prstGeom prst="triangle">
              <a:avLst/>
            </a:prstGeom>
            <a:solidFill>
              <a:srgbClr val="1563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楕円 38">
              <a:extLst>
                <a:ext uri="{FF2B5EF4-FFF2-40B4-BE49-F238E27FC236}">
                  <a16:creationId xmlns:a16="http://schemas.microsoft.com/office/drawing/2014/main" id="{F08DFBC7-28B3-4EA3-9445-FE647546571C}"/>
                </a:ext>
              </a:extLst>
            </p:cNvPr>
            <p:cNvSpPr/>
            <p:nvPr/>
          </p:nvSpPr>
          <p:spPr>
            <a:xfrm>
              <a:off x="2820935" y="3725478"/>
              <a:ext cx="977153" cy="842682"/>
            </a:xfrm>
            <a:prstGeom prst="ellipse">
              <a:avLst/>
            </a:prstGeom>
            <a:solidFill>
              <a:srgbClr val="1563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楕円 41">
              <a:extLst>
                <a:ext uri="{FF2B5EF4-FFF2-40B4-BE49-F238E27FC236}">
                  <a16:creationId xmlns:a16="http://schemas.microsoft.com/office/drawing/2014/main" id="{687B0583-CD3D-421E-BB87-33DC20F7363B}"/>
                </a:ext>
              </a:extLst>
            </p:cNvPr>
            <p:cNvSpPr/>
            <p:nvPr/>
          </p:nvSpPr>
          <p:spPr>
            <a:xfrm>
              <a:off x="3007312" y="3976057"/>
              <a:ext cx="236066" cy="33524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E96F95CD-41DC-4CF2-8BB3-0FA29B40F874}"/>
                </a:ext>
              </a:extLst>
            </p:cNvPr>
            <p:cNvSpPr/>
            <p:nvPr/>
          </p:nvSpPr>
          <p:spPr>
            <a:xfrm rot="20385061">
              <a:off x="2888478" y="3938462"/>
              <a:ext cx="553271" cy="152498"/>
            </a:xfrm>
            <a:prstGeom prst="rect">
              <a:avLst/>
            </a:prstGeom>
            <a:solidFill>
              <a:srgbClr val="156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352D3827-3CE6-4AA7-B959-8298DE76FF77}"/>
              </a:ext>
            </a:extLst>
          </p:cNvPr>
          <p:cNvGrpSpPr/>
          <p:nvPr/>
        </p:nvGrpSpPr>
        <p:grpSpPr>
          <a:xfrm>
            <a:off x="3633862" y="4382947"/>
            <a:ext cx="956256" cy="760714"/>
            <a:chOff x="2820935" y="3513314"/>
            <a:chExt cx="1325995" cy="1054846"/>
          </a:xfrm>
        </p:grpSpPr>
        <p:sp>
          <p:nvSpPr>
            <p:cNvPr id="46" name="二等辺三角形 45">
              <a:extLst>
                <a:ext uri="{FF2B5EF4-FFF2-40B4-BE49-F238E27FC236}">
                  <a16:creationId xmlns:a16="http://schemas.microsoft.com/office/drawing/2014/main" id="{F86371BD-61C4-4F02-A7C0-8A457C804C6B}"/>
                </a:ext>
              </a:extLst>
            </p:cNvPr>
            <p:cNvSpPr/>
            <p:nvPr/>
          </p:nvSpPr>
          <p:spPr>
            <a:xfrm rot="2519766">
              <a:off x="3638028" y="3513314"/>
              <a:ext cx="197103" cy="515901"/>
            </a:xfrm>
            <a:prstGeom prst="triangle">
              <a:avLst/>
            </a:prstGeom>
            <a:solidFill>
              <a:srgbClr val="1563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二等辺三角形 46">
              <a:extLst>
                <a:ext uri="{FF2B5EF4-FFF2-40B4-BE49-F238E27FC236}">
                  <a16:creationId xmlns:a16="http://schemas.microsoft.com/office/drawing/2014/main" id="{BE54E57E-C7BD-4B82-9DC5-DE8247987512}"/>
                </a:ext>
              </a:extLst>
            </p:cNvPr>
            <p:cNvSpPr/>
            <p:nvPr/>
          </p:nvSpPr>
          <p:spPr>
            <a:xfrm rot="4011416">
              <a:off x="3790428" y="3665714"/>
              <a:ext cx="197103" cy="515901"/>
            </a:xfrm>
            <a:prstGeom prst="triangle">
              <a:avLst/>
            </a:prstGeom>
            <a:solidFill>
              <a:srgbClr val="1563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楕円 47">
              <a:extLst>
                <a:ext uri="{FF2B5EF4-FFF2-40B4-BE49-F238E27FC236}">
                  <a16:creationId xmlns:a16="http://schemas.microsoft.com/office/drawing/2014/main" id="{224F23F5-6963-41FF-85A8-DEB67B75F839}"/>
                </a:ext>
              </a:extLst>
            </p:cNvPr>
            <p:cNvSpPr/>
            <p:nvPr/>
          </p:nvSpPr>
          <p:spPr>
            <a:xfrm>
              <a:off x="2820935" y="3725478"/>
              <a:ext cx="977153" cy="842682"/>
            </a:xfrm>
            <a:prstGeom prst="ellipse">
              <a:avLst/>
            </a:prstGeom>
            <a:solidFill>
              <a:srgbClr val="1563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楕円 48">
              <a:extLst>
                <a:ext uri="{FF2B5EF4-FFF2-40B4-BE49-F238E27FC236}">
                  <a16:creationId xmlns:a16="http://schemas.microsoft.com/office/drawing/2014/main" id="{4E80028C-F477-4589-8924-029ABE2471B3}"/>
                </a:ext>
              </a:extLst>
            </p:cNvPr>
            <p:cNvSpPr/>
            <p:nvPr/>
          </p:nvSpPr>
          <p:spPr>
            <a:xfrm>
              <a:off x="3007312" y="3976057"/>
              <a:ext cx="236066" cy="33524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9D23DF57-6067-4996-B493-80B8CC86FDFC}"/>
                </a:ext>
              </a:extLst>
            </p:cNvPr>
            <p:cNvSpPr/>
            <p:nvPr/>
          </p:nvSpPr>
          <p:spPr>
            <a:xfrm rot="20385061">
              <a:off x="2888478" y="3938462"/>
              <a:ext cx="553271" cy="152498"/>
            </a:xfrm>
            <a:prstGeom prst="rect">
              <a:avLst/>
            </a:prstGeom>
            <a:solidFill>
              <a:srgbClr val="156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12CF93FA-90D4-4596-B869-EBC66D68781D}"/>
              </a:ext>
            </a:extLst>
          </p:cNvPr>
          <p:cNvGrpSpPr/>
          <p:nvPr/>
        </p:nvGrpSpPr>
        <p:grpSpPr>
          <a:xfrm>
            <a:off x="2527921" y="4217223"/>
            <a:ext cx="956256" cy="760714"/>
            <a:chOff x="2820935" y="3513314"/>
            <a:chExt cx="1325995" cy="1054846"/>
          </a:xfrm>
        </p:grpSpPr>
        <p:sp>
          <p:nvSpPr>
            <p:cNvPr id="52" name="二等辺三角形 51">
              <a:extLst>
                <a:ext uri="{FF2B5EF4-FFF2-40B4-BE49-F238E27FC236}">
                  <a16:creationId xmlns:a16="http://schemas.microsoft.com/office/drawing/2014/main" id="{DBF149D7-85CC-4D3F-B0AF-6038F61E67C9}"/>
                </a:ext>
              </a:extLst>
            </p:cNvPr>
            <p:cNvSpPr/>
            <p:nvPr/>
          </p:nvSpPr>
          <p:spPr>
            <a:xfrm rot="2519766">
              <a:off x="3638028" y="3513314"/>
              <a:ext cx="197103" cy="515901"/>
            </a:xfrm>
            <a:prstGeom prst="triangle">
              <a:avLst/>
            </a:prstGeom>
            <a:solidFill>
              <a:srgbClr val="1563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二等辺三角形 52">
              <a:extLst>
                <a:ext uri="{FF2B5EF4-FFF2-40B4-BE49-F238E27FC236}">
                  <a16:creationId xmlns:a16="http://schemas.microsoft.com/office/drawing/2014/main" id="{464F2564-7196-4BC8-B464-387691D56FAE}"/>
                </a:ext>
              </a:extLst>
            </p:cNvPr>
            <p:cNvSpPr/>
            <p:nvPr/>
          </p:nvSpPr>
          <p:spPr>
            <a:xfrm rot="4011416">
              <a:off x="3790428" y="3665714"/>
              <a:ext cx="197103" cy="515901"/>
            </a:xfrm>
            <a:prstGeom prst="triangle">
              <a:avLst/>
            </a:prstGeom>
            <a:solidFill>
              <a:srgbClr val="1563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4282B45D-8E5F-4D2A-9BDB-F73F1D2982C6}"/>
                </a:ext>
              </a:extLst>
            </p:cNvPr>
            <p:cNvSpPr/>
            <p:nvPr/>
          </p:nvSpPr>
          <p:spPr>
            <a:xfrm>
              <a:off x="2820935" y="3725478"/>
              <a:ext cx="977153" cy="842682"/>
            </a:xfrm>
            <a:prstGeom prst="ellipse">
              <a:avLst/>
            </a:prstGeom>
            <a:solidFill>
              <a:srgbClr val="1563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楕円 54">
              <a:extLst>
                <a:ext uri="{FF2B5EF4-FFF2-40B4-BE49-F238E27FC236}">
                  <a16:creationId xmlns:a16="http://schemas.microsoft.com/office/drawing/2014/main" id="{63B9B63C-29F8-4BD2-89E6-11FD1420B1F9}"/>
                </a:ext>
              </a:extLst>
            </p:cNvPr>
            <p:cNvSpPr/>
            <p:nvPr/>
          </p:nvSpPr>
          <p:spPr>
            <a:xfrm>
              <a:off x="3007312" y="3976057"/>
              <a:ext cx="236066" cy="33524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C738714B-A5A9-4ECD-88CF-8072948EC253}"/>
                </a:ext>
              </a:extLst>
            </p:cNvPr>
            <p:cNvSpPr/>
            <p:nvPr/>
          </p:nvSpPr>
          <p:spPr>
            <a:xfrm rot="20385061">
              <a:off x="2888478" y="3938462"/>
              <a:ext cx="553271" cy="152498"/>
            </a:xfrm>
            <a:prstGeom prst="rect">
              <a:avLst/>
            </a:prstGeom>
            <a:solidFill>
              <a:srgbClr val="156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4D7349A1-7CC2-4382-A188-B625BD7E7514}"/>
              </a:ext>
            </a:extLst>
          </p:cNvPr>
          <p:cNvGrpSpPr/>
          <p:nvPr/>
        </p:nvGrpSpPr>
        <p:grpSpPr>
          <a:xfrm>
            <a:off x="1159298" y="4354880"/>
            <a:ext cx="643217" cy="643217"/>
            <a:chOff x="426720" y="4447295"/>
            <a:chExt cx="477560" cy="477560"/>
          </a:xfrm>
        </p:grpSpPr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0661F26-34E6-4A06-BB51-4583C0BB394A}"/>
                </a:ext>
              </a:extLst>
            </p:cNvPr>
            <p:cNvSpPr/>
            <p:nvPr/>
          </p:nvSpPr>
          <p:spPr>
            <a:xfrm>
              <a:off x="426720" y="4447295"/>
              <a:ext cx="477560" cy="47756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B4B572D3-D0B5-48CD-B10C-3F39C3295F34}"/>
                </a:ext>
              </a:extLst>
            </p:cNvPr>
            <p:cNvSpPr/>
            <p:nvPr/>
          </p:nvSpPr>
          <p:spPr>
            <a:xfrm>
              <a:off x="773597" y="4588783"/>
              <a:ext cx="45719" cy="19458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A5D6EB33-4FF8-4DCF-A5E7-E9E30FC9BAC6}"/>
                </a:ext>
              </a:extLst>
            </p:cNvPr>
            <p:cNvSpPr/>
            <p:nvPr/>
          </p:nvSpPr>
          <p:spPr>
            <a:xfrm>
              <a:off x="666155" y="4586918"/>
              <a:ext cx="45719" cy="19458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61" name="図 60">
            <a:extLst>
              <a:ext uri="{FF2B5EF4-FFF2-40B4-BE49-F238E27FC236}">
                <a16:creationId xmlns:a16="http://schemas.microsoft.com/office/drawing/2014/main" id="{339923C4-DEA7-41F4-8706-FE4B36E492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91343">
            <a:off x="1237673" y="3906313"/>
            <a:ext cx="1490606" cy="1490606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F56BA1C-2F8A-4C41-BF43-BB7D78C67042}"/>
              </a:ext>
            </a:extLst>
          </p:cNvPr>
          <p:cNvSpPr txBox="1"/>
          <p:nvPr/>
        </p:nvSpPr>
        <p:spPr>
          <a:xfrm>
            <a:off x="502672" y="3232196"/>
            <a:ext cx="35004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敵が湧き出る</a:t>
            </a:r>
            <a:r>
              <a:rPr kumimoji="1" lang="ja-JP" altLang="en-US" sz="24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コア</a:t>
            </a:r>
            <a:r>
              <a:rPr kumimoji="1" lang="ja-JP" altLang="en-US" sz="2400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を壊して</a:t>
            </a:r>
            <a:endParaRPr kumimoji="1" lang="en-US" altLang="ja-JP" sz="2400" b="1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lang="ja-JP" altLang="en-US" sz="24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敵の出現</a:t>
            </a:r>
            <a:r>
              <a:rPr lang="ja-JP" altLang="en-US" sz="2400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を止めろ！</a:t>
            </a:r>
            <a:endParaRPr kumimoji="1" lang="ja-JP" altLang="en-US" sz="2400" b="1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73" name="四角形: 角を丸くする 72">
            <a:extLst>
              <a:ext uri="{FF2B5EF4-FFF2-40B4-BE49-F238E27FC236}">
                <a16:creationId xmlns:a16="http://schemas.microsoft.com/office/drawing/2014/main" id="{7429B881-BB10-40F5-8B6B-73DA253D905C}"/>
              </a:ext>
            </a:extLst>
          </p:cNvPr>
          <p:cNvSpPr/>
          <p:nvPr/>
        </p:nvSpPr>
        <p:spPr>
          <a:xfrm>
            <a:off x="260684" y="3122791"/>
            <a:ext cx="5735780" cy="2246082"/>
          </a:xfrm>
          <a:prstGeom prst="roundRect">
            <a:avLst/>
          </a:prstGeom>
          <a:noFill/>
          <a:ln w="38100">
            <a:solidFill>
              <a:srgbClr val="11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8" name="図 77">
            <a:extLst>
              <a:ext uri="{FF2B5EF4-FFF2-40B4-BE49-F238E27FC236}">
                <a16:creationId xmlns:a16="http://schemas.microsoft.com/office/drawing/2014/main" id="{83F5AC52-6D2F-4118-B7C3-D0F2E65F2D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8802">
            <a:off x="2587093" y="5240644"/>
            <a:ext cx="2130841" cy="2130841"/>
          </a:xfrm>
          <a:prstGeom prst="rect">
            <a:avLst/>
          </a:prstGeom>
        </p:spPr>
      </p:pic>
      <p:grpSp>
        <p:nvGrpSpPr>
          <p:cNvPr id="82" name="グループ化 81">
            <a:extLst>
              <a:ext uri="{FF2B5EF4-FFF2-40B4-BE49-F238E27FC236}">
                <a16:creationId xmlns:a16="http://schemas.microsoft.com/office/drawing/2014/main" id="{035D6211-E6E2-4AFF-A8A3-E0EEBE66B73A}"/>
              </a:ext>
            </a:extLst>
          </p:cNvPr>
          <p:cNvGrpSpPr/>
          <p:nvPr/>
        </p:nvGrpSpPr>
        <p:grpSpPr>
          <a:xfrm>
            <a:off x="2044412" y="5806008"/>
            <a:ext cx="919487" cy="994333"/>
            <a:chOff x="2784713" y="5771320"/>
            <a:chExt cx="643217" cy="695575"/>
          </a:xfrm>
        </p:grpSpPr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05845189-B5F9-4FED-9326-6E45BA1EA47C}"/>
                </a:ext>
              </a:extLst>
            </p:cNvPr>
            <p:cNvGrpSpPr/>
            <p:nvPr/>
          </p:nvGrpSpPr>
          <p:grpSpPr>
            <a:xfrm>
              <a:off x="2784713" y="5771320"/>
              <a:ext cx="643217" cy="643217"/>
              <a:chOff x="426720" y="4447295"/>
              <a:chExt cx="477560" cy="477560"/>
            </a:xfrm>
          </p:grpSpPr>
          <p:sp>
            <p:nvSpPr>
              <p:cNvPr id="75" name="楕円 74">
                <a:extLst>
                  <a:ext uri="{FF2B5EF4-FFF2-40B4-BE49-F238E27FC236}">
                    <a16:creationId xmlns:a16="http://schemas.microsoft.com/office/drawing/2014/main" id="{63DCD677-C316-487A-9DAA-DC5FC0008970}"/>
                  </a:ext>
                </a:extLst>
              </p:cNvPr>
              <p:cNvSpPr/>
              <p:nvPr/>
            </p:nvSpPr>
            <p:spPr>
              <a:xfrm>
                <a:off x="426720" y="4447295"/>
                <a:ext cx="477560" cy="47756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76" name="正方形/長方形 75">
                <a:extLst>
                  <a:ext uri="{FF2B5EF4-FFF2-40B4-BE49-F238E27FC236}">
                    <a16:creationId xmlns:a16="http://schemas.microsoft.com/office/drawing/2014/main" id="{3EB0793E-E923-4615-8702-3DD2C9F2A793}"/>
                  </a:ext>
                </a:extLst>
              </p:cNvPr>
              <p:cNvSpPr/>
              <p:nvPr/>
            </p:nvSpPr>
            <p:spPr>
              <a:xfrm>
                <a:off x="773597" y="4588783"/>
                <a:ext cx="45719" cy="19458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7" name="正方形/長方形 76">
                <a:extLst>
                  <a:ext uri="{FF2B5EF4-FFF2-40B4-BE49-F238E27FC236}">
                    <a16:creationId xmlns:a16="http://schemas.microsoft.com/office/drawing/2014/main" id="{C968D629-09A1-43E6-9138-45C3523AF870}"/>
                  </a:ext>
                </a:extLst>
              </p:cNvPr>
              <p:cNvSpPr/>
              <p:nvPr/>
            </p:nvSpPr>
            <p:spPr>
              <a:xfrm>
                <a:off x="666155" y="4586918"/>
                <a:ext cx="45719" cy="194583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80" name="正方形/長方形 79">
              <a:extLst>
                <a:ext uri="{FF2B5EF4-FFF2-40B4-BE49-F238E27FC236}">
                  <a16:creationId xmlns:a16="http://schemas.microsoft.com/office/drawing/2014/main" id="{F1C5054E-80E9-47EF-B8D7-A6FCFC0FBE73}"/>
                </a:ext>
              </a:extLst>
            </p:cNvPr>
            <p:cNvSpPr/>
            <p:nvPr/>
          </p:nvSpPr>
          <p:spPr>
            <a:xfrm>
              <a:off x="3115133" y="6204815"/>
              <a:ext cx="45720" cy="262080"/>
            </a:xfrm>
            <a:prstGeom prst="rect">
              <a:avLst/>
            </a:prstGeom>
            <a:solidFill>
              <a:srgbClr val="18EBF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54721E7E-5CF6-4313-840A-A5606A89FCAE}"/>
                </a:ext>
              </a:extLst>
            </p:cNvPr>
            <p:cNvSpPr/>
            <p:nvPr/>
          </p:nvSpPr>
          <p:spPr>
            <a:xfrm>
              <a:off x="3259844" y="6204815"/>
              <a:ext cx="45720" cy="262080"/>
            </a:xfrm>
            <a:prstGeom prst="rect">
              <a:avLst/>
            </a:prstGeom>
            <a:solidFill>
              <a:srgbClr val="18EBF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F2FE2BF9-23D7-44AD-805F-B17585986AD5}"/>
              </a:ext>
            </a:extLst>
          </p:cNvPr>
          <p:cNvSpPr txBox="1"/>
          <p:nvPr/>
        </p:nvSpPr>
        <p:spPr>
          <a:xfrm>
            <a:off x="2880263" y="5399644"/>
            <a:ext cx="2939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上手く倒せなくても</a:t>
            </a:r>
            <a:r>
              <a:rPr kumimoji="1" lang="en-US" altLang="ja-JP" sz="24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…</a:t>
            </a:r>
          </a:p>
        </p:txBody>
      </p: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D7EFB326-405F-4D8E-94BD-C91F36CDBD98}"/>
              </a:ext>
            </a:extLst>
          </p:cNvPr>
          <p:cNvSpPr txBox="1"/>
          <p:nvPr/>
        </p:nvSpPr>
        <p:spPr>
          <a:xfrm>
            <a:off x="4393508" y="5792885"/>
            <a:ext cx="5843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ダメージの</a:t>
            </a:r>
            <a:r>
              <a:rPr lang="ja-JP" altLang="en-US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受け具合</a:t>
            </a:r>
            <a:r>
              <a:rPr lang="ja-JP" altLang="en-US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や</a:t>
            </a:r>
            <a:r>
              <a:rPr kumimoji="1" lang="ja-JP" altLang="en-US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敵の倒す量</a:t>
            </a:r>
            <a:r>
              <a:rPr kumimoji="1" lang="ja-JP" altLang="en-US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などで</a:t>
            </a:r>
            <a:endParaRPr kumimoji="1" lang="en-US" altLang="ja-JP" b="1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プレイヤーのプレイスキルを</a:t>
            </a:r>
            <a:r>
              <a:rPr kumimoji="1" lang="ja-JP" altLang="en-US" b="1" dirty="0">
                <a:solidFill>
                  <a:srgbClr val="FFC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数値</a:t>
            </a:r>
            <a:r>
              <a:rPr kumimoji="1" lang="ja-JP" altLang="en-US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として持たせる。</a:t>
            </a:r>
            <a:endParaRPr kumimoji="1" lang="en-US" altLang="ja-JP" b="1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lang="ja-JP" altLang="en-US" sz="2400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その数値を参照して</a:t>
            </a:r>
            <a:r>
              <a:rPr lang="ja-JP" altLang="en-US" sz="24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難易度</a:t>
            </a:r>
            <a:r>
              <a:rPr lang="ja-JP" altLang="en-US" sz="2400" b="1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を調整させる！</a:t>
            </a:r>
            <a:endParaRPr kumimoji="1" lang="ja-JP" altLang="en-US" sz="2400" b="1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9635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95E780-F712-468F-BC37-D671107C1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340162"/>
            <a:ext cx="12192000" cy="1307452"/>
          </a:xfrm>
        </p:spPr>
        <p:txBody>
          <a:bodyPr>
            <a:normAutofit/>
          </a:bodyPr>
          <a:lstStyle/>
          <a:p>
            <a:r>
              <a:rPr lang="ja-JP" altLang="en-US" sz="54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ワンシート企画書</a:t>
            </a:r>
            <a:r>
              <a:rPr lang="ja-JP" altLang="en-US" sz="5400" dirty="0">
                <a:latin typeface="HGSｺﾞｼｯｸE" panose="020B0900000000000000" pitchFamily="50" charset="-128"/>
                <a:ea typeface="HGSｺﾞｼｯｸE" panose="020B0900000000000000" pitchFamily="50" charset="-128"/>
              </a:rPr>
              <a:t>：</a:t>
            </a:r>
            <a:r>
              <a:rPr lang="en-US" altLang="ja-JP" sz="6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Destroy</a:t>
            </a:r>
            <a:r>
              <a:rPr lang="en-US" altLang="ja-JP" sz="5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[</a:t>
            </a:r>
            <a:r>
              <a:rPr lang="ja-JP" altLang="en-US" sz="5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仮</a:t>
            </a:r>
            <a:r>
              <a:rPr lang="en-US" altLang="ja-JP" sz="54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]</a:t>
            </a:r>
            <a:endParaRPr kumimoji="1" lang="ja-JP" altLang="en-US" sz="54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9C3C1EC8-40E7-4CF4-BF4F-60AAB76042D4}"/>
              </a:ext>
            </a:extLst>
          </p:cNvPr>
          <p:cNvSpPr txBox="1">
            <a:spLocks/>
          </p:cNvSpPr>
          <p:nvPr/>
        </p:nvSpPr>
        <p:spPr>
          <a:xfrm>
            <a:off x="0" y="898360"/>
            <a:ext cx="12192000" cy="6464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8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コンセプト</a:t>
            </a:r>
            <a:r>
              <a:rPr lang="ja-JP" altLang="en-US" sz="3200" dirty="0">
                <a:latin typeface="HGSｺﾞｼｯｸE" panose="020B0900000000000000" pitchFamily="50" charset="-128"/>
                <a:ea typeface="HGSｺﾞｼｯｸE" panose="020B0900000000000000" pitchFamily="50" charset="-128"/>
              </a:rPr>
              <a:t>：</a:t>
            </a:r>
            <a:r>
              <a:rPr lang="ja-JP" altLang="en-US" sz="3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自分が</a:t>
            </a:r>
            <a:r>
              <a:rPr lang="ja-JP" altLang="en-US" sz="3600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うまい</a:t>
            </a:r>
            <a:r>
              <a:rPr lang="ja-JP" altLang="en-US" sz="3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と錯覚させ、全員が</a:t>
            </a:r>
            <a:r>
              <a:rPr lang="ja-JP" altLang="en-US" sz="3600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爽快感</a:t>
            </a:r>
            <a:r>
              <a:rPr lang="ja-JP" altLang="en-US" sz="36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を感じさせる</a:t>
            </a:r>
            <a:endParaRPr lang="ja-JP" altLang="en-US" sz="32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5063C29-986D-47C2-BCFB-4D55E99E7F6B}"/>
              </a:ext>
            </a:extLst>
          </p:cNvPr>
          <p:cNvSpPr/>
          <p:nvPr/>
        </p:nvSpPr>
        <p:spPr>
          <a:xfrm>
            <a:off x="260684" y="970547"/>
            <a:ext cx="11670632" cy="56147"/>
          </a:xfrm>
          <a:prstGeom prst="rect">
            <a:avLst/>
          </a:prstGeom>
          <a:solidFill>
            <a:srgbClr val="18E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D8E2220-A436-4EE7-B560-CC514F33A83F}"/>
              </a:ext>
            </a:extLst>
          </p:cNvPr>
          <p:cNvSpPr/>
          <p:nvPr/>
        </p:nvSpPr>
        <p:spPr>
          <a:xfrm>
            <a:off x="260684" y="1551882"/>
            <a:ext cx="11670632" cy="56147"/>
          </a:xfrm>
          <a:prstGeom prst="rect">
            <a:avLst/>
          </a:prstGeom>
          <a:solidFill>
            <a:srgbClr val="18E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6C5D708-2F70-42AC-A514-32EC0CD1D8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00" t="17651" r="24995" b="30662"/>
          <a:stretch/>
        </p:blipFill>
        <p:spPr>
          <a:xfrm>
            <a:off x="490248" y="1790064"/>
            <a:ext cx="3145903" cy="2018858"/>
          </a:xfrm>
          <a:prstGeom prst="rect">
            <a:avLst/>
          </a:prstGeom>
          <a:ln w="38100" cap="sq">
            <a:solidFill>
              <a:srgbClr val="FFF91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矢印: 五方向 9">
            <a:extLst>
              <a:ext uri="{FF2B5EF4-FFF2-40B4-BE49-F238E27FC236}">
                <a16:creationId xmlns:a16="http://schemas.microsoft.com/office/drawing/2014/main" id="{4B620741-F6DC-4418-9B51-CAA7897AD39B}"/>
              </a:ext>
            </a:extLst>
          </p:cNvPr>
          <p:cNvSpPr/>
          <p:nvPr/>
        </p:nvSpPr>
        <p:spPr>
          <a:xfrm>
            <a:off x="490249" y="3935025"/>
            <a:ext cx="5100210" cy="1454388"/>
          </a:xfrm>
          <a:prstGeom prst="homePlate">
            <a:avLst>
              <a:gd name="adj" fmla="val 16623"/>
            </a:avLst>
          </a:prstGeom>
          <a:solidFill>
            <a:srgbClr val="18EBF0"/>
          </a:solidFill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ボスと</a:t>
            </a:r>
            <a:r>
              <a:rPr kumimoji="1" lang="en-US" altLang="ja-JP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1</a:t>
            </a:r>
            <a:r>
              <a:rPr kumimoji="1" lang="ja-JP" altLang="en-US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対</a:t>
            </a:r>
            <a:r>
              <a:rPr kumimoji="1" lang="en-US" altLang="ja-JP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1</a:t>
            </a:r>
            <a:r>
              <a:rPr kumimoji="1"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で戦う</a:t>
            </a:r>
            <a:r>
              <a:rPr kumimoji="1" lang="en-US" altLang="ja-JP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3D</a:t>
            </a:r>
            <a:r>
              <a:rPr kumimoji="1"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アクション </a:t>
            </a:r>
            <a:endParaRPr kumimoji="1" lang="en-US" altLang="ja-JP" sz="28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ボスの攻撃</a:t>
            </a:r>
            <a:r>
              <a:rPr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をよけながら</a:t>
            </a:r>
            <a:endParaRPr lang="en-US" altLang="ja-JP" sz="28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隙を見つけて攻撃を</a:t>
            </a:r>
            <a:r>
              <a:rPr lang="ja-JP" altLang="en-US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ぶち込め！</a:t>
            </a:r>
            <a:endParaRPr lang="en-US" altLang="ja-JP" sz="2800" b="1" dirty="0">
              <a:solidFill>
                <a:srgbClr val="FF000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CD8D075-CF92-4D1C-B098-00D708B72F80}"/>
              </a:ext>
            </a:extLst>
          </p:cNvPr>
          <p:cNvSpPr/>
          <p:nvPr/>
        </p:nvSpPr>
        <p:spPr>
          <a:xfrm>
            <a:off x="751840" y="5593347"/>
            <a:ext cx="3896659" cy="1033552"/>
          </a:xfrm>
          <a:prstGeom prst="rect">
            <a:avLst/>
          </a:prstGeom>
          <a:solidFill>
            <a:srgbClr val="00B0F0">
              <a:alpha val="4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回避操作</a:t>
            </a:r>
            <a:r>
              <a:rPr kumimoji="1" lang="ja-JP" altLang="en-US" sz="28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はこれだけ！</a:t>
            </a:r>
            <a:endParaRPr kumimoji="1" lang="en-US" altLang="ja-JP" sz="2800" b="1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sz="2800" b="1" dirty="0"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ジャンプ</a:t>
            </a:r>
            <a:r>
              <a:rPr lang="en-US" altLang="ja-JP" sz="2800" b="1" dirty="0"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(A)</a:t>
            </a:r>
            <a:r>
              <a:rPr lang="ja-JP" altLang="en-US" sz="2800" b="1" dirty="0">
                <a:solidFill>
                  <a:srgbClr val="00B05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</a:t>
            </a:r>
            <a:r>
              <a:rPr lang="ja-JP" altLang="en-US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ダッシュ</a:t>
            </a:r>
            <a:r>
              <a:rPr lang="en-US" altLang="ja-JP" sz="2800" b="1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(B)</a:t>
            </a:r>
            <a:endParaRPr kumimoji="1" lang="ja-JP" altLang="en-US" sz="2800" b="1" dirty="0">
              <a:solidFill>
                <a:srgbClr val="0070C0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8E3EC392-46F2-4216-995B-BD305E0E24F0}"/>
              </a:ext>
            </a:extLst>
          </p:cNvPr>
          <p:cNvSpPr/>
          <p:nvPr/>
        </p:nvSpPr>
        <p:spPr>
          <a:xfrm>
            <a:off x="4648499" y="5507091"/>
            <a:ext cx="2118995" cy="1206063"/>
          </a:xfrm>
          <a:prstGeom prst="rightArrow">
            <a:avLst/>
          </a:prstGeom>
          <a:solidFill>
            <a:srgbClr val="A7F51B">
              <a:alpha val="4745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攻撃に応じて</a:t>
            </a:r>
            <a:endParaRPr lang="en-US" altLang="ja-JP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動作を見極めろ</a:t>
            </a:r>
            <a:endParaRPr kumimoji="1" lang="ja-JP" altLang="en-US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8EE66B3F-E59E-4D2D-8052-EB1E6CFCA1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4" t="9542" r="21753" b="18989"/>
          <a:stretch/>
        </p:blipFill>
        <p:spPr>
          <a:xfrm>
            <a:off x="6804070" y="4993855"/>
            <a:ext cx="2369821" cy="1719299"/>
          </a:xfrm>
          <a:prstGeom prst="rect">
            <a:avLst/>
          </a:prstGeom>
          <a:ln w="38100" cap="sq">
            <a:solidFill>
              <a:srgbClr val="18EB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1FCAD5B5-6FBB-4F26-A163-6FE6EF393C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1" t="11800" r="30419" b="33884"/>
          <a:stretch/>
        </p:blipFill>
        <p:spPr>
          <a:xfrm>
            <a:off x="9210467" y="5000111"/>
            <a:ext cx="2151888" cy="1719298"/>
          </a:xfrm>
          <a:prstGeom prst="rect">
            <a:avLst/>
          </a:prstGeom>
          <a:ln w="38100" cap="sq">
            <a:solidFill>
              <a:srgbClr val="18EBF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AE0A3EC-F5FF-43CF-9F1B-0A8AC2A60B56}"/>
              </a:ext>
            </a:extLst>
          </p:cNvPr>
          <p:cNvSpPr txBox="1"/>
          <p:nvPr/>
        </p:nvSpPr>
        <p:spPr>
          <a:xfrm>
            <a:off x="6767494" y="6251489"/>
            <a:ext cx="2041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ジャンプ回避</a:t>
            </a:r>
            <a:endParaRPr kumimoji="1" lang="ja-JP" altLang="en-US" b="1" dirty="0">
              <a:ln>
                <a:solidFill>
                  <a:sysClr val="windowText" lastClr="000000"/>
                </a:solidFill>
              </a:ln>
              <a:solidFill>
                <a:srgbClr val="00B05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4BBE39AC-3B1E-46AF-9132-4A5CCF2E8307}"/>
              </a:ext>
            </a:extLst>
          </p:cNvPr>
          <p:cNvSpPr txBox="1"/>
          <p:nvPr/>
        </p:nvSpPr>
        <p:spPr>
          <a:xfrm>
            <a:off x="9367865" y="4957209"/>
            <a:ext cx="2041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ダッシュ回避</a:t>
            </a:r>
            <a:endParaRPr kumimoji="1" lang="ja-JP" altLang="en-US" b="1" dirty="0">
              <a:ln>
                <a:solidFill>
                  <a:sysClr val="windowText" lastClr="000000"/>
                </a:solidFill>
              </a:ln>
              <a:solidFill>
                <a:srgbClr val="00B050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sp>
        <p:nvSpPr>
          <p:cNvPr id="26" name="矢印: ストライプ 25">
            <a:extLst>
              <a:ext uri="{FF2B5EF4-FFF2-40B4-BE49-F238E27FC236}">
                <a16:creationId xmlns:a16="http://schemas.microsoft.com/office/drawing/2014/main" id="{3C1A815A-03FE-4D95-BB6F-FE005A93549F}"/>
              </a:ext>
            </a:extLst>
          </p:cNvPr>
          <p:cNvSpPr/>
          <p:nvPr/>
        </p:nvSpPr>
        <p:spPr>
          <a:xfrm flipH="1">
            <a:off x="3784529" y="1723600"/>
            <a:ext cx="4292945" cy="1507372"/>
          </a:xfrm>
          <a:prstGeom prst="stripedRightArrow">
            <a:avLst>
              <a:gd name="adj1" fmla="val 78666"/>
              <a:gd name="adj2" fmla="val 38984"/>
            </a:avLst>
          </a:prstGeom>
          <a:solidFill>
            <a:srgbClr val="18EBF0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攻撃は光</a:t>
            </a:r>
            <a:r>
              <a:rPr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りで</a:t>
            </a:r>
            <a:r>
              <a:rPr kumimoji="1" lang="ja-JP" altLang="en-US" sz="2400" b="1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警告表示</a:t>
            </a:r>
            <a:r>
              <a:rPr kumimoji="1"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！</a:t>
            </a:r>
            <a:endParaRPr kumimoji="1" lang="en-US" altLang="ja-JP" sz="2400" b="1" dirty="0">
              <a:solidFill>
                <a:schemeClr val="tx1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algn="ctr"/>
            <a:r>
              <a:rPr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初見で攻撃を</a:t>
            </a:r>
            <a:r>
              <a:rPr lang="ja-JP" altLang="en-US" sz="2400" b="1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予想</a:t>
            </a:r>
            <a:r>
              <a:rPr lang="ja-JP" altLang="en-US" sz="2400" b="1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できる</a:t>
            </a:r>
            <a:endParaRPr kumimoji="1" lang="ja-JP" altLang="en-US" sz="2400" b="1" dirty="0">
              <a:solidFill>
                <a:schemeClr val="tx1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28" name="図 27">
            <a:extLst>
              <a:ext uri="{FF2B5EF4-FFF2-40B4-BE49-F238E27FC236}">
                <a16:creationId xmlns:a16="http://schemas.microsoft.com/office/drawing/2014/main" id="{C72BF68D-5BBA-40A1-808E-1B8096216F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5" t="43609" r="56980" b="27182"/>
          <a:stretch/>
        </p:blipFill>
        <p:spPr>
          <a:xfrm>
            <a:off x="8555852" y="1790064"/>
            <a:ext cx="3010432" cy="2355849"/>
          </a:xfrm>
          <a:prstGeom prst="rect">
            <a:avLst/>
          </a:prstGeom>
          <a:ln w="38100" cap="sq">
            <a:solidFill>
              <a:srgbClr val="FFFF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0" name="矢印: 上向き折線 29">
            <a:extLst>
              <a:ext uri="{FF2B5EF4-FFF2-40B4-BE49-F238E27FC236}">
                <a16:creationId xmlns:a16="http://schemas.microsoft.com/office/drawing/2014/main" id="{8B142132-E34F-4FCF-BE62-E9D7AD36666C}"/>
              </a:ext>
            </a:extLst>
          </p:cNvPr>
          <p:cNvSpPr/>
          <p:nvPr/>
        </p:nvSpPr>
        <p:spPr>
          <a:xfrm>
            <a:off x="7324933" y="2700357"/>
            <a:ext cx="3854370" cy="2131140"/>
          </a:xfrm>
          <a:prstGeom prst="bentUpArrow">
            <a:avLst>
              <a:gd name="adj1" fmla="val 50000"/>
              <a:gd name="adj2" fmla="val 25000"/>
              <a:gd name="adj3" fmla="val 50000"/>
            </a:avLst>
          </a:prstGeom>
          <a:solidFill>
            <a:srgbClr val="18EBF0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敵を</a:t>
            </a:r>
            <a:r>
              <a:rPr kumimoji="1" lang="ja-JP" altLang="en-US" sz="2400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ロックオン</a:t>
            </a:r>
            <a:r>
              <a:rPr kumimoji="1" lang="ja-JP" altLang="en-US" sz="2400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して</a:t>
            </a:r>
            <a:endParaRPr kumimoji="1" lang="en-US" altLang="ja-JP" sz="2400" dirty="0">
              <a:solidFill>
                <a:schemeClr val="tx1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algn="ctr"/>
            <a:r>
              <a:rPr kumimoji="1" lang="ja-JP" altLang="en-US" sz="2400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攻撃</a:t>
            </a:r>
            <a:r>
              <a:rPr kumimoji="1" lang="ja-JP" altLang="en-US" sz="2400" dirty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を当てまくれ！</a:t>
            </a:r>
          </a:p>
        </p:txBody>
      </p:sp>
    </p:spTree>
    <p:extLst>
      <p:ext uri="{BB962C8B-B14F-4D97-AF65-F5344CB8AC3E}">
        <p14:creationId xmlns:p14="http://schemas.microsoft.com/office/powerpoint/2010/main" val="1461913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</TotalTime>
  <Words>189</Words>
  <Application>Microsoft Office PowerPoint</Application>
  <PresentationFormat>ワイド画面</PresentationFormat>
  <Paragraphs>35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10" baseType="lpstr">
      <vt:lpstr>HGP創英角ｺﾞｼｯｸUB</vt:lpstr>
      <vt:lpstr>HGSｺﾞｼｯｸE</vt:lpstr>
      <vt:lpstr>HGS創英角ｺﾞｼｯｸUB</vt:lpstr>
      <vt:lpstr>TA-F1ブロックライン</vt:lpstr>
      <vt:lpstr>游ゴシック</vt:lpstr>
      <vt:lpstr>游ゴシック Light</vt:lpstr>
      <vt:lpstr>Arial</vt:lpstr>
      <vt:lpstr>Office テーマ</vt:lpstr>
      <vt:lpstr>ワンシート企画書：Destroy[仮名]</vt:lpstr>
      <vt:lpstr>ワンシート企画書：Destroy[仮]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ワンシート企画書：Destroy[仮名]</dc:title>
  <dc:creator>student</dc:creator>
  <cp:lastModifiedBy>student</cp:lastModifiedBy>
  <cp:revision>26</cp:revision>
  <dcterms:created xsi:type="dcterms:W3CDTF">2024-01-11T00:32:04Z</dcterms:created>
  <dcterms:modified xsi:type="dcterms:W3CDTF">2024-01-11T10:10:01Z</dcterms:modified>
</cp:coreProperties>
</file>

<file path=docProps/thumbnail.jpeg>
</file>